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8.xml" ContentType="application/vnd.openxmlformats-officedocument.presentationml.tags+xml"/>
  <Override PartName="/ppt/notesSlides/notesSlide28.xml" ContentType="application/vnd.openxmlformats-officedocument.presentationml.notesSlide+xml"/>
  <Override PartName="/ppt/tags/tag19.xml" ContentType="application/vnd.openxmlformats-officedocument.presentationml.tags+xml"/>
  <Override PartName="/ppt/notesSlides/notesSlide29.xml" ContentType="application/vnd.openxmlformats-officedocument.presentationml.notesSlide+xml"/>
  <Override PartName="/ppt/tags/tag2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21.xml" ContentType="application/vnd.openxmlformats-officedocument.presentationml.tags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60" r:id="rId2"/>
    <p:sldId id="262" r:id="rId3"/>
    <p:sldId id="286" r:id="rId4"/>
    <p:sldId id="860" r:id="rId5"/>
    <p:sldId id="902" r:id="rId6"/>
    <p:sldId id="903" r:id="rId7"/>
    <p:sldId id="904" r:id="rId8"/>
    <p:sldId id="905" r:id="rId9"/>
    <p:sldId id="849" r:id="rId10"/>
    <p:sldId id="894" r:id="rId11"/>
    <p:sldId id="909" r:id="rId12"/>
    <p:sldId id="906" r:id="rId13"/>
    <p:sldId id="907" r:id="rId14"/>
    <p:sldId id="886" r:id="rId15"/>
    <p:sldId id="908" r:id="rId16"/>
    <p:sldId id="910" r:id="rId17"/>
    <p:sldId id="911" r:id="rId18"/>
    <p:sldId id="912" r:id="rId19"/>
    <p:sldId id="913" r:id="rId20"/>
    <p:sldId id="934" r:id="rId21"/>
    <p:sldId id="915" r:id="rId22"/>
    <p:sldId id="914" r:id="rId23"/>
    <p:sldId id="916" r:id="rId24"/>
    <p:sldId id="917" r:id="rId25"/>
    <p:sldId id="918" r:id="rId26"/>
    <p:sldId id="919" r:id="rId27"/>
    <p:sldId id="920" r:id="rId28"/>
    <p:sldId id="921" r:id="rId29"/>
    <p:sldId id="922" r:id="rId30"/>
    <p:sldId id="923" r:id="rId31"/>
    <p:sldId id="924" r:id="rId32"/>
    <p:sldId id="925" r:id="rId33"/>
    <p:sldId id="926" r:id="rId34"/>
    <p:sldId id="927" r:id="rId35"/>
    <p:sldId id="928" r:id="rId36"/>
    <p:sldId id="929" r:id="rId37"/>
    <p:sldId id="930" r:id="rId38"/>
    <p:sldId id="931" r:id="rId39"/>
    <p:sldId id="932" r:id="rId40"/>
    <p:sldId id="933" r:id="rId41"/>
    <p:sldId id="28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4B0AA-62E1-40EF-A2C4-E169CD09143A}" type="datetimeFigureOut">
              <a:rPr lang="zh-CN" altLang="en-US" smtClean="0"/>
              <a:t>2025-07-06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A3C8F-C187-4018-B63C-6FF142036AA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6307655-A20D-4142-AD78-1AF979BC4BD9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C131F-6EDE-9FF9-93E5-4C43FAAF3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E379123-7049-06D2-9143-A4E42DC0F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858C2C9-99F0-B687-80B0-2D4D0529C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F5F5BA-79E2-9977-D657-4A299AC59E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648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2C307-32C4-A5AF-0E60-CA8D074E2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1C20E42-DEF7-1E47-EE82-47628885E8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4491528-1DD0-9956-E19C-43518D9AE7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AE7FEF-002F-8DB4-FAA7-14AF373677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16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6A9B6-5439-1F82-ABDD-2FABB2CCF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6D625B8-7973-2216-1D21-175968A88C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FBFFF52-1BCD-E0A1-F070-553593D1F9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F0273B-CFE7-DAB3-3756-AC19D6E9B4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19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50028-DFBF-897D-7BD0-6E9EC9A30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580A541-AA5D-CB80-432E-80286A4C9C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4533196-B63F-DFFE-CC18-41654E3D6D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866DC6-E0BB-9A86-ADDD-B4403FDE2A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87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814C1-4A4E-EB0E-B2CF-E1F59811F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A6C60C4-F108-0141-B8F6-81440B7C76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A01980-1CA8-845A-6457-4A3D5AA58D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AC66E3-5D2C-E8C4-2DDC-CFE4495001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232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85F89-FE5C-B5D4-327A-2229855DC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608EC1F-CD87-D12C-04B9-DA5FF818B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14E9ED-6096-E8DD-6268-2D32B01AED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A8EAB2-A092-ABD5-CAC3-D00E423554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4666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212D4-7FA3-FFF7-768A-D5D8FB92C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6AE4372-63A8-8199-CE7E-ADA5F28593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89089F-BCE7-B9AD-66CD-0A661A460E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85FA87-E042-FA6B-1A17-6D2B5138B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639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AE630-C21E-F787-C1A8-14944C870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52FE5D5-1866-283C-86EC-40B4D32FD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0096018-063E-2F80-1B4F-1AB2CCF278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E0B7EB-04EF-E1A0-8F10-90CFE77044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5867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E6CCB-091F-1597-B390-AC68441A9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97FEAE6-6085-0047-D14D-7D5CB184B4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6F6E536-B4AD-9CB4-B4AB-2BB4824B9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79C96F-AF66-9C92-4522-29691B4B0F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17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463BE-E90D-D8A4-48E6-D52E61C38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527384F-20BA-25EA-6BB6-24BBF717A2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821B41-D237-538D-4A88-B193787B45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170A98-E97F-26DE-79A6-8AE76DF00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64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3E9BC-CD04-5FF8-B8C5-C2D14B18D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BA3829A-9CCA-5386-8E37-C72C682BBF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6DF721F-4392-84AC-0A76-0B22E595B9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A16A34-E74C-183A-527F-0006DFACC9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331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5E61D-B233-F1A4-459A-093F774D8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A270565-2068-6872-C273-453193ECB7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F3D306E-838E-2F68-DFB5-CBDF57E4F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F9EC94-0809-8C62-1247-A68A843CD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0348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637F7-56C1-C0CF-8333-83724BC5A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66AB244-0399-6892-CA64-6A2FD9896A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5211618-346A-673A-F21C-AB8EC3A559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A4DFA4-5B27-1FDD-657B-359C9559D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9779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B1C1A-C6BF-0D42-42F5-9A8028518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CBD816F-E106-A23B-DAB5-AF6F162135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012CB77-41F6-045A-B2CB-6BED704969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75248F-7857-D634-227C-40F4566B10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60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D0975-52D8-1C9A-A570-898F6104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405CA69-12B7-CB7F-51BA-0BE62B8973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783FF58-C7F3-6B8E-F902-9BE305F75B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789EB3-93F3-B174-381F-156AFA2812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3876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61DFC-8FD0-ED40-5C27-8D4314E43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F97AC5A-C807-9FD0-B407-ADAFD2682D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E27D9B7-3638-0254-DAF9-EB879A740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848F30-7C04-1624-9351-FF03EFBF87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566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93D4A-B328-DB9C-1266-BAA90BBB7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B040F16-C21F-5B37-2DE0-A0CE046E0E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2EDAFE-C1F3-A105-5C3E-0BCE4DB0C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3F944D-DA6D-ABBC-67D1-E275DBAE32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816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62F37-B1BA-EA96-E01A-751D71BCA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836AC4-CA5E-C184-02EF-882B3D205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0FACDCD-7787-E12A-B54F-A60712A72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79F273-DD29-FDD2-2333-4923365504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6884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4FC93-0EE8-C78F-6895-5B0D2D12F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379145D-F588-3992-78BD-F9F30E5F43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A38E5DB-90ED-0844-C875-13F9172D23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71A887-5909-58D5-93E0-9562990D8A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969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86E1E-EC3D-2A14-245F-09B7EAFAC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675D965-26E4-F580-6DCD-7445DAD589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B56B0CB-4353-5523-5CFA-7D9C1A0B7B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598F48-85C0-257E-C055-6EA26F4BC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39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F834B-9A02-2D25-14EE-3C6A74951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FF62D0A-3652-4DB5-6417-04B93F07E4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2539D95-8ACA-1CC1-004B-594109F7C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1326F8-919F-0085-62E3-D7EC50FB8B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753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5D111-3A0E-A11C-BE2E-5C92F8C34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179C49-01B9-ADEC-B939-38D8CC3191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AC7001E-4079-B631-A7F7-808D370C5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CB64D5-3D92-6147-AFB6-0AC14FF5A2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491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55F08-3B0A-A3E2-5E99-04811BF1A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57F2C3A-1B31-F26B-7EAE-62CEA7A5CE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748C934-72FC-C6FA-5B58-D18CFBB941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28BA29-AD96-75C2-E7F4-829B6E9FEB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005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58289-BAD1-1794-8C07-CC3687209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BA2EB73-181A-8C06-9E03-05765F873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3064115-88A2-786F-AE15-A250747A73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31CE00-CE5A-C4FF-6B2D-4154CBAB1B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16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B9AC3-BF40-5DAD-3050-0E352AB68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4FC824-612A-0904-2882-7BA19F50AF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33A5BFF-2008-F35C-A0C0-910CB63006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3F52B2-2C73-21F5-C62D-1043B029B9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353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2DC61-C907-56DD-708F-917C193DA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07F808-9191-80C8-73EB-1A5B2D9AD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196203F-6443-2325-7DDC-959020DD3D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C6AAEA-7481-063D-442D-6D0BABA543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46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89134-9C97-CD21-991A-26083720D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8702844-50C5-0515-1B96-632C64C10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69A9C1D-B4A6-04DB-E1BD-306BFBB99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C9CAB4-055B-5DD4-6D36-DEE8FEAE6C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6075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6925B-B4E2-C947-5133-EB6465ACF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0CFE820-2FC0-146F-33AD-192A18C8CA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24A8CAA-1C3C-D560-000B-7055E96BB5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4111D76-F1BB-3BDF-E21F-10C92B6085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6138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77455D-7227-44BB-9661-4DECC0CCEC6B}" type="slidenum">
              <a:rPr altLang="en-US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3BEF7-BE9A-D620-3E94-DEEE249C4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02A24E-662F-2C26-A5AC-B305513AF2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AC06A64-9D8C-10FD-C72A-477B83B937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1ED4AE-5139-2CC6-8D6B-492020B03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26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1CFDD-9B09-CAF9-4EFE-A1FCEFBE8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17E0F15-703E-A28F-C740-8FFC6126C9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F879996-1915-6282-20F3-574612F94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0C8FE1-7FAE-521C-ABDF-62C01AF5AF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22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41F7A-0BAF-2E95-4710-F8002F1FB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35EA83-4115-9796-6448-D937520858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89A1A17-7AD9-4DAF-3A0D-AACCD9F95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1A0AA3-482E-6494-13DD-F937F6F02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50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AA3E5-25EA-D691-4F65-31B893A92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0B0A80-FDB9-8C2A-1958-F4552FC7A9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584EFA8-2F71-C2E9-EDEC-18B3B34BE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FC811BE-723A-013C-E713-48C45005A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31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8E7B7-3D19-9380-368A-143CFFC63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F033F93-2CBA-C077-6FAB-FE449F07E1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412BA9-A33A-8DEE-F91E-E26E17BC3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7F74D4-9050-BCA9-0D92-DE7EAF080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19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0B11F-26D4-FDEF-1186-56922C5F6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DB449F6-7232-B843-AFB7-336DEF3D64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ACC5535-7A71-1315-EA63-0D048527B0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11092C-EC9B-9245-0C63-0B432DDC2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F6169F-443E-4E19-9CD8-03730782243B}" type="slidenum">
              <a:rPr lang="en-US" altLang="zh-CN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270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900894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858407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7815919" y="1883658"/>
            <a:ext cx="2480606" cy="2138453"/>
          </a:xfrm>
          <a:custGeom>
            <a:avLst/>
            <a:gdLst>
              <a:gd name="connsiteX0" fmla="*/ 534613 w 2480606"/>
              <a:gd name="connsiteY0" fmla="*/ 0 h 2138453"/>
              <a:gd name="connsiteX1" fmla="*/ 1945993 w 2480606"/>
              <a:gd name="connsiteY1" fmla="*/ 0 h 2138453"/>
              <a:gd name="connsiteX2" fmla="*/ 2480606 w 2480606"/>
              <a:gd name="connsiteY2" fmla="*/ 1069227 h 2138453"/>
              <a:gd name="connsiteX3" fmla="*/ 1945993 w 2480606"/>
              <a:gd name="connsiteY3" fmla="*/ 2138453 h 2138453"/>
              <a:gd name="connsiteX4" fmla="*/ 534613 w 2480606"/>
              <a:gd name="connsiteY4" fmla="*/ 2138453 h 2138453"/>
              <a:gd name="connsiteX5" fmla="*/ 0 w 2480606"/>
              <a:gd name="connsiteY5" fmla="*/ 1069227 h 213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606" h="2138453">
                <a:moveTo>
                  <a:pt x="534613" y="0"/>
                </a:moveTo>
                <a:lnTo>
                  <a:pt x="1945993" y="0"/>
                </a:lnTo>
                <a:lnTo>
                  <a:pt x="2480606" y="1069227"/>
                </a:lnTo>
                <a:lnTo>
                  <a:pt x="1945993" y="2138453"/>
                </a:lnTo>
                <a:lnTo>
                  <a:pt x="534613" y="2138453"/>
                </a:lnTo>
                <a:lnTo>
                  <a:pt x="0" y="10692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zh-CN" altLang="en-US" noProof="0"/>
              <a:t>单击图标添加图片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cover/>
  </p:transition>
  <p:txStyles>
    <p:titleStyle>
      <a:lvl1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13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defTabSz="91313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7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9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6130" indent="-227330" algn="l" defTabSz="91313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8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8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760256" y="1119005"/>
            <a:ext cx="10671488" cy="46199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marL="0" marR="0" lvl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3187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1672656" y="2010868"/>
            <a:ext cx="88466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 defTabSz="1828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  <a:sym typeface="inpin heiti" pitchFamily="2" charset="-122"/>
              </a:rPr>
              <a:t>服饰图案与应用</a:t>
            </a:r>
            <a:endParaRPr kumimoji="0" lang="en-US" altLang="zh-CN" sz="72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方正稚艺_GBK" panose="03000509000000000000" pitchFamily="65" charset="-122"/>
              <a:ea typeface="方正稚艺_GBK" panose="03000509000000000000" pitchFamily="65" charset="-122"/>
              <a:cs typeface="+mn-cs"/>
              <a:sym typeface="inpin heiti" pitchFamily="2" charset="-122"/>
            </a:endParaRPr>
          </a:p>
        </p:txBody>
      </p:sp>
      <p:cxnSp>
        <p:nvCxnSpPr>
          <p:cNvPr id="13" name="直接连接符 6"/>
          <p:cNvCxnSpPr/>
          <p:nvPr/>
        </p:nvCxnSpPr>
        <p:spPr bwMode="auto">
          <a:xfrm>
            <a:off x="2687636" y="3521139"/>
            <a:ext cx="68167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47" y="4223546"/>
            <a:ext cx="25193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45" y="256362"/>
            <a:ext cx="13843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25944" y="3946898"/>
            <a:ext cx="83341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1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latin typeface="FZCSK--GBK1-0"/>
                <a:ea typeface="宋体" panose="02010600030101010101" pitchFamily="2" charset="-122"/>
              </a:rPr>
              <a:t>FUSHI TUAN YU YINGYONG</a:t>
            </a:r>
            <a:endParaRPr kumimoji="0" lang="zh-CN" altLang="en-US" sz="1200" b="1" i="0" u="none" strike="noStrike" kern="1200" cap="none" spc="0" normalizeH="0" baseline="0" noProof="0" dirty="0">
              <a:ln w="9525">
                <a:solidFill>
                  <a:srgbClr val="FFFFFF"/>
                </a:solidFill>
                <a:prstDash val="solid"/>
              </a:ln>
              <a:solidFill>
                <a:srgbClr val="000000"/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9DC1C-2A3C-8C06-A926-210CDF469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E52DF78-7F57-88BA-A51B-ABD629A14979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EB6BA206-C3C7-23D3-0F06-A07C4ADB12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FDCA691-9DC4-3E97-02C7-4B3C1F9FCF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5F9E0465-EDB0-2FE2-9875-1C2FF19EA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BCCAB96F-1178-DB33-5A08-043B3092A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31860978-8045-B38E-0F7C-C80694A57F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102E638-C9F5-3D95-A850-9087B35075F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4D134A-F826-47F4-4F4A-49C62756AD88}"/>
              </a:ext>
            </a:extLst>
          </p:cNvPr>
          <p:cNvSpPr txBox="1"/>
          <p:nvPr/>
        </p:nvSpPr>
        <p:spPr>
          <a:xfrm>
            <a:off x="908828" y="1268394"/>
            <a:ext cx="1030944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通过对图案进行收集，理解并掌握图案的概念和特性。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3D9A92BC-646A-F9B8-DEF1-E6520160808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42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F90DF-2A67-4D5A-4045-C4E437DA8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D1C6DF5-3A7D-3D58-9784-18CDC11924B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FE79484-98BC-8413-768D-DD9A063AE4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4F210A7-D1F1-ACDC-7796-CF70531054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F75951B-5C3E-4061-C1D9-9D1461478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E499AD6-D72A-14CC-70F0-EBAD515D8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7CC45F5-79A9-34E5-C05A-722D9500C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566E9C5-927A-51AA-0B89-E47A1A53400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8C8DC7-68B8-9F0D-24B2-087C768FACA8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）掌握图案的概念。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）掌握图案的特性。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能够描述图案的特性，提升对图案的收集分类能力。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）培养对图案的审美能力。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）培养精益求精的工匠精神。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8900008D-C139-E8D8-8922-5EF19D84A3B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4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46A50-7B62-489F-AF1E-CC998A92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253E087-06CD-AD74-561B-6E3217D48B4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C2F97CDA-91F0-7F0C-9F69-93A58C317E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2789A3D-752F-ED23-E981-CD74C01D9B8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1B4E910-E4B2-0DAC-C25A-A9FB4424B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4953300-ED14-B7B0-CAA9-3083C8F15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415E328-0582-57B4-AD41-37ACA858EF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6FD4F04-73DC-A192-8257-20A1E6530115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5E73D2-81D6-5031-661B-27285126913F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理解图案的概念；掌握图案的特性。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理解及把握图案的从属性及装饰性。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AF32D6B6-8A9D-530E-4353-02E13D4E2A7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81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695B1-C4F2-D069-03F0-43CA925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0378CF0-E580-0064-BC02-3FE8D201737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BFE0D1B-2014-E9A5-9DED-BFAB113537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3269695-105C-D8D6-39C7-FA66B16E27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A70C9CF-5B0B-4792-BED9-36E7E5988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E1C3C44-1B18-8516-312A-7C9BFF631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0CA4B941-90FA-AE47-B702-BB8E693986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4AB3663-0AA4-2E73-2569-0BDC60C2FB63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D99E6D-83FF-0594-EA98-6C00B41E95AB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图案的概念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所谓图案，即可理解为“谋划或形象”的“方案”。从广义上讲，图案是指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对某种实体造型结构、色彩、纹样的设想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受一定的工艺材料、用途、经济、生产等条件制约所绘制的样式图形。图案既是传统文化的传承，同时又是现代文化的标志与体现。从狭义上讲，图案是指某种纹饰，即具有一定程式性和秩序感的图形或表面装饰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783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8F154-FBC5-F0B5-EB62-D8672CB20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672860F-5973-94A9-7419-CD6ED4D422E5}"/>
              </a:ext>
            </a:extLst>
          </p:cNvPr>
          <p:cNvSpPr/>
          <p:nvPr/>
        </p:nvSpPr>
        <p:spPr bwMode="auto">
          <a:xfrm>
            <a:off x="742583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4925D203-8819-689C-A224-D75DC4E927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3B71ABF-FDA2-F51C-80C6-61CD5289A3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C860BDF-5581-B276-1462-2E0AF512C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CE8552F-A5D9-B76C-43B0-7E65596FF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00D5F64-347C-D790-E648-66FE710B5D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B22F063-A2EF-6AF2-D7B4-7A5CC0FCE43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72CD3E-20A7-F001-D37D-B1E278226A6D}"/>
              </a:ext>
            </a:extLst>
          </p:cNvPr>
          <p:cNvSpPr txBox="1"/>
          <p:nvPr/>
        </p:nvSpPr>
        <p:spPr>
          <a:xfrm>
            <a:off x="908828" y="1405353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图案的特性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）装饰性。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）从属性。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99661D0-4B04-DD1A-CD3F-A826BA11C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137" y="3213107"/>
            <a:ext cx="1900704" cy="2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F75C671E-7EAA-560B-16BC-613912A14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52" y="3224918"/>
            <a:ext cx="2578488" cy="259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2E1A367-6534-035C-6A39-325689265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552" y="3207041"/>
            <a:ext cx="2578487" cy="259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772A0202-3861-97B8-58E2-C935F7043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921" y="3190867"/>
            <a:ext cx="2173554" cy="257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93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9D614-6D27-84EE-7C6A-E8DEC9E75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32B937A-402C-50AB-413D-6E43E333391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6FD18F6-A6FF-237C-CE8B-A643168FB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C091C766-A955-1CB8-4CF7-2933CEDFA4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85FA7E2-1C32-340A-E6BB-5E48BD5E2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9519F3A-DA89-03E6-22C4-863746C85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7F45FBC-0FC9-0EF5-A050-F33B4021B6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BF317F7-59FF-09B5-2D87-01A59D80F63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CB9859-F2CD-D202-A268-28B48D3DFE9A}"/>
              </a:ext>
            </a:extLst>
          </p:cNvPr>
          <p:cNvSpPr txBox="1"/>
          <p:nvPr/>
        </p:nvSpPr>
        <p:spPr>
          <a:xfrm>
            <a:off x="908828" y="1268394"/>
            <a:ext cx="1030944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我们生活中的图案有哪些？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这些图案是单独的艺术品吗？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这些图案在建筑物、家具、服装上起到了什么作用，你感受到了作品有了图案后的变化吗？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51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2AD17-CF29-8D1D-08CB-C5CEEBE12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FC6D601-C9E8-A127-7035-7C0092442F4D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8A73991-508B-8037-255E-DE83C28731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21F7FE2-B996-5C41-82B0-3E7563E467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F769D8A-0F11-C4A9-5A15-D5446985A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30CB29F-7809-0CB6-B44F-8127A4652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234EA39-A85E-E66C-C3A5-BE57A999A3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9A83079-5431-A907-FC91-7B5D36AC054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29CE6E-5511-4311-87DA-7067037F9872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在服装设计领域，图案的分类识别是十分重要的任务，根据图案的不同特征，将不同图案分类到相应类别中，以便服装设计师能够准确地选择和应用适合的图案。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41F5447B-8352-221C-7F5E-F475DFA3B27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02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29050-0DC9-1B3F-C78D-7A8300BC6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CD3234B-381E-745F-8AA1-48F87AD7127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6CCFE57D-E270-D2CA-F021-0DD81D3DBF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2703DAD-78FF-B8AD-C236-6110FA7708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4D6C1A73-C5B1-77B1-E719-405724DB7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07F87E8-5782-9C19-47BC-3DA693FEF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1F1A0EB-4EB0-C619-A342-18343F4D25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2A85414-ECE9-2482-E0A0-3E0AB27E93B4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22E84D-9D72-1D69-499E-490A922A333E}"/>
              </a:ext>
            </a:extLst>
          </p:cNvPr>
          <p:cNvSpPr txBox="1"/>
          <p:nvPr/>
        </p:nvSpPr>
        <p:spPr>
          <a:xfrm>
            <a:off x="908828" y="1268394"/>
            <a:ext cx="10309449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了解图案的分类方法。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能够分类收集图案。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提升审美能力和归纳整理能力。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B3B85D5F-D15C-EC10-83CC-A15843B1CC5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1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8D18C-E219-D04A-E04A-B7E7745E3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4824C3F-F5B1-5310-BC5B-F0B72E152925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881F522F-EBF1-0C6A-7BA9-B007F49843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7B682130-397F-2C82-7723-48DCD0DAF2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7E1B51F-29D8-DBB5-A80A-559F383CB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EDC7BD7E-6724-9340-3FDA-E409A5D41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4EDD38F9-CFB6-E920-D00F-73F840D008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8BD5223-F50E-2ECC-7231-48E13674EE1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41BF01-EF7A-32BD-6EB1-EF6063D40A13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从图案的构成形式分类。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从图案的空间形式分类。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714A6EA1-936F-BF76-7C04-C1AAC72210B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0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C5BA9-5599-7F0E-B65B-EF0FCE544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AB7E0B9-8B87-B715-2CBF-A6AC31F2237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8DC9DA2-D8E2-A754-97BB-C142F15A61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FA286E1-FE77-7B2D-B926-ABE44055FA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F58B95C-E71B-08A9-5F56-3294C1E86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AA2DA537-9CBB-F647-43A4-9539CDD39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1131BE1-20CC-0EAE-784C-8423038703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15CA25FD-69B4-01A3-54E5-3EDA34D618E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C33BBE-9F66-78F7-B0CB-E9AA3E2477F6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从图案的载体形式分类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从图案的载体形式分类，可分为纺织面料图案、建筑图案、服饰图案、家具图案、器皿图案。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F3AE6CF7-C9E1-DD47-D715-7CCBCD93DF6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617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943768" y="1598929"/>
            <a:ext cx="10056813" cy="2401078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3384550" y="1598929"/>
            <a:ext cx="0" cy="240107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 bwMode="auto">
          <a:xfrm>
            <a:off x="1305719" y="1707239"/>
            <a:ext cx="1438275" cy="1436687"/>
            <a:chOff x="5675204" y="407884"/>
            <a:chExt cx="1437120" cy="1437120"/>
          </a:xfrm>
        </p:grpSpPr>
        <p:sp>
          <p:nvSpPr>
            <p:cNvPr id="34" name="椭圆 33"/>
            <p:cNvSpPr/>
            <p:nvPr/>
          </p:nvSpPr>
          <p:spPr>
            <a:xfrm>
              <a:off x="5675204" y="407884"/>
              <a:ext cx="1437120" cy="14371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5997207" y="865222"/>
              <a:ext cx="758216" cy="520857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3E6A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6632" y="2073171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5288676" y="2117012"/>
            <a:ext cx="2031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  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课程导入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1248" y="4074989"/>
            <a:ext cx="6362141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课程概述</a:t>
            </a:r>
          </a:p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图案基础认知</a:t>
            </a:r>
          </a:p>
          <a:p>
            <a:pPr marL="342900" indent="-342900">
              <a:lnSpc>
                <a:spcPct val="150000"/>
              </a:lnSpc>
              <a:buClr>
                <a:srgbClr val="3E6A81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服饰图案基础认知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339BB-D21E-E534-D6C8-742A8393B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9BF4AFB-9994-877C-4657-7A863F7C1EC3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69C4918F-8911-CF87-46DA-349634CF57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7007CC4-5D80-2E9D-C8B8-EB567E959D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EBF25029-EE88-A1B2-8166-66613562B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851BEE47-39C7-2F12-018F-4F8FF6E83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A1BB1F62-E66A-DED5-9E10-285FC03949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0D16AB2-5A37-D087-DF3B-5E06A29B08F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ADC990-9A92-9582-C3C0-FEE139DEA407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从图案的构成形式分类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）单独式图案。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）连续式图案。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）群合式图案。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E1C4D36-375C-2DD8-7833-3472D6F72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836" y="3218066"/>
            <a:ext cx="2740156" cy="274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1F5247BA-B5ED-0F0F-5B78-CC75224B6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857" y="3190416"/>
            <a:ext cx="2754178" cy="275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09044192-713D-A165-E2B7-1B4E71154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900" y="3203976"/>
            <a:ext cx="2720304" cy="274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26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12B25-D293-9998-6434-7F7A20218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00D7447-6740-E535-9AC7-A638CF05B14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DA9F84B-B8E8-753F-97A0-5EC4A9A600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CB055D0-DD78-83BD-DF82-3BBAD3DC12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FB6A421-9351-51E9-0950-96C5ACB06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55A1221A-30DF-8BF0-1B59-86D387914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33669AE7-2F54-AF5F-4BDE-DBEB7B073D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2D36DB4-7DAC-FC67-E7B6-BFFA62CAF41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F100CF-2420-5481-E190-5437325D8ECC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从图案的空间形式分类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）平面图案。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）立体图案。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）平面用于立体的图案。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BBD9541-08BA-09CD-B46F-86B3EFF01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401" y="3238199"/>
            <a:ext cx="3968330" cy="266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>
            <a:extLst>
              <a:ext uri="{FF2B5EF4-FFF2-40B4-BE49-F238E27FC236}">
                <a16:creationId xmlns:a16="http://schemas.microsoft.com/office/drawing/2014/main" id="{913907FE-44E7-B128-6547-2A3489ADC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870" y="3237538"/>
            <a:ext cx="3983882" cy="2659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91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395E3-E650-6470-7947-9E7F3B0E8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80D2EDF-F2C0-2340-8141-FC1413DE041C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7AE454C-69C5-F5D2-3D2E-4D0FCA53C0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1ADE9E44-1EBF-935F-14A0-8964251FD02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C4BA4FB-046B-AE92-4975-1E16AF049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81D7F5BC-0163-BB7A-084D-823124BB2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3AF8DFC8-ED22-0154-9081-C676311C16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D88DD3F-DC22-C685-5683-77B21AC41375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7AFD29-5058-25BC-D51B-616468C39B46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从图案的教学进程分类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）基础图案。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）专业图案。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BD007F5-C321-79ED-A814-4B2CFB87F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415" y="2916949"/>
            <a:ext cx="1658681" cy="2440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39D3BFEB-0191-A2EA-44CE-90E2E0C47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426" y="2951466"/>
            <a:ext cx="2504293" cy="237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5191FD55-9CE0-CEDD-5C85-74C42E121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588" y="2916949"/>
            <a:ext cx="2426310" cy="240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>
            <a:extLst>
              <a:ext uri="{FF2B5EF4-FFF2-40B4-BE49-F238E27FC236}">
                <a16:creationId xmlns:a16="http://schemas.microsoft.com/office/drawing/2014/main" id="{14663449-E8CA-DAEE-EE26-BC24AAA30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767" y="2951466"/>
            <a:ext cx="2279650" cy="227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14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DA27C-1647-F81A-2873-AD8206F26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9CD79F-89BB-1525-4EFC-6887C87CB9BC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6756836-0881-0AD5-486B-7619CD8FB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C355FA4-826B-C9AE-611F-B333F992C4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CDF0D51-7608-49A5-D7B8-1FE988D7F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04CCCE48-F8EF-1BF2-20FF-79A4B9193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DBEDF25-8476-4566-7007-89ADAFDC98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7044702-0D70-4511-4DB7-4F13DEEAC06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D5A56D-2B11-B846-EF0C-32ABFFDB93F9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图案的分类方法有哪些？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从图案空间形式分类可分为哪几种类型？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通过学习图案的分类方法，为之后的服饰图案学习提供什么帮助？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zh-CN" altLang="en-US" sz="2000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69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16FD-0351-A408-AFCB-E1A5A041E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CF9BDF4-6A79-5DEC-2C6E-927E758393B9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>
            <a:extLst>
              <a:ext uri="{FF2B5EF4-FFF2-40B4-BE49-F238E27FC236}">
                <a16:creationId xmlns:a16="http://schemas.microsoft.com/office/drawing/2014/main" id="{01E7DE91-BB98-AC0D-38A9-E407AB7DFCDC}"/>
              </a:ext>
            </a:extLst>
          </p:cNvPr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>
              <a:extLst>
                <a:ext uri="{FF2B5EF4-FFF2-40B4-BE49-F238E27FC236}">
                  <a16:creationId xmlns:a16="http://schemas.microsoft.com/office/drawing/2014/main" id="{6005A8AA-AB28-4F76-1075-C69498673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>
              <a:extLst>
                <a:ext uri="{FF2B5EF4-FFF2-40B4-BE49-F238E27FC236}">
                  <a16:creationId xmlns:a16="http://schemas.microsoft.com/office/drawing/2014/main" id="{D360E2F5-A17D-4C9E-EC7E-C3BA663B8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F0C04B51-2D17-570F-6BDF-B84F89387CD8}"/>
              </a:ext>
            </a:extLst>
          </p:cNvPr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>
            <a:extLst>
              <a:ext uri="{FF2B5EF4-FFF2-40B4-BE49-F238E27FC236}">
                <a16:creationId xmlns:a16="http://schemas.microsoft.com/office/drawing/2014/main" id="{635F49C0-2F91-82BF-EC17-14BC640DE3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>
            <a:extLst>
              <a:ext uri="{FF2B5EF4-FFF2-40B4-BE49-F238E27FC236}">
                <a16:creationId xmlns:a16="http://schemas.microsoft.com/office/drawing/2014/main" id="{D4960F7D-535B-4B0C-B457-5DDAA311E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9753" y="2203498"/>
            <a:ext cx="7365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服饰图案基础认知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41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115A8-B739-A07B-C393-E59AAECFE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7073919-1B4E-2A7E-314D-8C8462B61EF3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F2AA352A-290E-65B2-5B00-DD464D735F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455F117-716F-D139-A952-970D517CB7C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EE4FFB7A-3524-2A06-6CB9-B1A25807A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EE49F78-AE17-CE48-EA93-12203DC4F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1CF2E02-3B73-0EC5-D34B-ED63BDD56F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B0AB72B-A75B-1A58-DC1E-0F906E51748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0C75EE-BECE-CCD9-82C1-2EDDDAB8C296}"/>
              </a:ext>
            </a:extLst>
          </p:cNvPr>
          <p:cNvSpPr txBox="1"/>
          <p:nvPr/>
        </p:nvSpPr>
        <p:spPr>
          <a:xfrm>
            <a:off x="908828" y="1268394"/>
            <a:ext cx="1030944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通过对图案进行收集，理解并掌握服饰图案的概念和特性。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385D10B7-5DDB-B578-CFAE-4D0BE98747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80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2EAC0-E44D-BF62-E496-FEC0FB0D9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7925F7B-3C5E-5DDC-DBD3-259E71FAA2E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DEF23D7E-6026-8165-EC42-57A97165E6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BBAD1AB3-3DBD-0DC8-5AF7-B9F7638334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5051C4C6-6D52-E74D-5D8B-A9C7C14FE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816D6284-8F3D-9AD9-4EDF-A4F4AB8EB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1DDA005-E508-998F-CCE8-4788EFC357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D850E92-866A-FFC3-714E-1B9B47B283D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042472-A2CD-87BB-5EFB-A0DD932040EC}"/>
              </a:ext>
            </a:extLst>
          </p:cNvPr>
          <p:cNvSpPr txBox="1"/>
          <p:nvPr/>
        </p:nvSpPr>
        <p:spPr>
          <a:xfrm>
            <a:off x="908828" y="1268394"/>
            <a:ext cx="1030944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）掌握服饰图案的概念。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）掌握服饰图案的特性。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）能够理解服饰图案的概念。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）能够描述服饰图案的特性。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）提升审美意识。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）培养专心细致、精益求精的工匠精神。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）培养勤于思考、分析问题的意识。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CF439AD6-1F80-5F7E-7AC3-D6DB9F83F31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082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44131-5C30-CF5A-B221-951B1238B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73329BB-537E-535C-7B8D-BAC531189D90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C79A0A5-07A7-94AF-82DF-C36483FA15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9CDDF931-971A-68E0-27F1-35A66E9EE4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ADB5CA90-75F9-67E0-223B-5C7ADB0BA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A964C63-9674-9AA5-0EFE-19F587F48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F951FD86-AC43-1C2D-D70A-51EC5696A4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3058A92-C238-02BE-5D2E-41B753C5490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B67B81-46F4-16CC-5A21-2DFE9F874BBA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理解服饰图案的概念；掌握服饰图案的特性，理解服饰图案与其他图案的区别。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掌握服饰图案的运用要点；合理运用服饰图案。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09F470AE-6333-4359-5F43-F1C68CCCE8D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57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817C6-4E80-8BA7-46BF-6C2FE2794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0403D65-75AA-976F-A59B-9ED87DB9F7C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93346F03-27B2-476D-C196-3584ABF2A2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C9F1DCBF-E413-81E6-4739-2BF241DA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56AE4B58-BC54-75C5-7AF0-375A2D31F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C1CDD8AD-55F9-C625-4CBD-1320B1009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5F9547A3-2BF8-84BF-413B-5683E5A7B7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1E0F514-06C6-4C75-E66B-E9D3B2D6C8F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ED4A52-0723-A3C3-C6CC-3F8EAE6E7061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服饰图案的概念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服饰是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装饰人体的物品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总称，包括服装、鞋、帽、袜子、手套、围巾、领带、提包、太阳伞、发饰等。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服饰图案，顾名思义是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指针对服饰设计的装饰纹样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。它是依附在一定物质材料上的艺术创作。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903FCFE-A304-813A-D2BF-5DAB7048AF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6660" y="3673743"/>
            <a:ext cx="4238679" cy="234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50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3B3B3-DA0A-1852-5561-47E506E01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57A5554-0F0C-40A7-0928-7F0E913F4A14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BE091E7-120E-7F50-8CC4-1D8011DF1F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66A3BDE1-3898-6A86-7091-89D8CD20E7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323162B7-17A0-1477-A49F-948CB44E3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F54515E6-31F9-67C1-ABE9-B090855C8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A7DF772F-5076-B6BA-BD63-36C11EE43E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7FDBE2F-5184-1BAA-506E-163673F74F5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03889C-E294-427A-D086-8A1620227599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服饰图案与其他装饰图案的区别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属于装饰图案的一种，是完全依附于人的服装、配饰这一特定对象，运用装饰图案结构规律，通过提炼与夸张、抽象与变化等手段，体现装饰图形和纹样。服饰图案是服饰设计中的一个重要环节，不仅起着装饰作用，还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直观地表达服饰设计师的设计思想与情感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体现设计师的设计风格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，它往往美化和提升服饰的视觉效果，甚至率先进入人们的中心视线，吸引和诱导人们对服装及其饰品的注意力。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6CC13EC-2C0B-C09D-4AA0-6EF72AB57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878" y="4161500"/>
            <a:ext cx="1299766" cy="192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731B8030-4716-A5BF-8882-1759CC98E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345" y="4172331"/>
            <a:ext cx="1308432" cy="19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97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2319753" y="2203498"/>
            <a:ext cx="68810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课程概述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3EAFA-0FAC-1B96-A9DD-C0B855BA1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94CFB1AB-BFFD-78E3-32DB-48AF3DD3A467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3F6F2D21-8237-D9C0-9D61-30B659B07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7CC5B10-937E-6BDA-D988-6C9E5BBF06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62A7599-DBB5-DB91-2C9F-F4064436B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517408F6-99D3-0E19-DD30-1FD576D0E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C48A337E-98F8-43AC-DE73-C8BE930143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23F6C10-47A5-5276-23C4-8EA58EA0C292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4BD61C-7621-3BE8-EBB0-FB2CCF2C78DE}"/>
              </a:ext>
            </a:extLst>
          </p:cNvPr>
          <p:cNvSpPr txBox="1"/>
          <p:nvPr/>
        </p:nvSpPr>
        <p:spPr>
          <a:xfrm>
            <a:off x="908828" y="1268394"/>
            <a:ext cx="10309449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服饰图案的特性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）艺术性。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）实用性。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）纤维性。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）饰体性。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）动态性。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C55C3E8-D4B6-00E7-ACAD-D685BA84A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977" y="4090382"/>
            <a:ext cx="2336500" cy="194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9F2EB105-BC4D-954A-E9DE-2DEC92C44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476" y="4090382"/>
            <a:ext cx="2306766" cy="195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43586BFF-079F-9E85-9960-CCEA779CC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241" y="4076472"/>
            <a:ext cx="3596912" cy="204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14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3034B-CEC0-0BE4-0A23-1FDA1A0D6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D27B864-FE39-0012-DAFE-C6F283B5D742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DEA46E4B-87D4-F790-3FD6-1835BC5797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D9CEF3C7-B06C-42FD-339C-CECAD9A600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C7309BE1-7EC4-3874-11B1-DBC4663D4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88097C9C-537D-696D-D185-B52A1BE72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服饰图案的概念及特性分析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A5A0D36-E496-E932-6F43-E357B39194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179D4A1-8F03-1040-8F0E-F42672BFF29E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5F2002-4107-7B3D-B246-B9F6727AA918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服饰图案有什么特点？运用方式有哪些？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服饰图案与其他图案有什么区别？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生活中，你见过哪些形式的服饰图案，为服饰的装饰起到什么作用？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</p:txBody>
      </p:sp>
    </p:spTree>
    <p:extLst>
      <p:ext uri="{BB962C8B-B14F-4D97-AF65-F5344CB8AC3E}">
        <p14:creationId xmlns:p14="http://schemas.microsoft.com/office/powerpoint/2010/main" val="48541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86F42-B402-456C-85D9-61FDC9530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832569D-BD1C-0614-7CCF-A05221EFFA05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717EAE1B-212B-E68E-F81A-0CC6CBAC5D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CE736C41-7E61-DB68-C249-1B66356D15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22D30C08-2698-C450-2137-F91F92197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6F50E6DC-A003-3E09-EB4C-EB2025C43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ADDAC2A-BBCC-9BA7-2DDF-98F58AE312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BB5120D-77F7-619D-70E1-8F0081F358E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D86538-CB1F-9D96-EA1F-998D0F4EA23C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服饰图案的类别有很多，我们可以按照应用的部位、应用的形式划分。根据不同的分类方法，我们能够准确地将服饰图案运用到服饰的装饰中。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C5899C26-8C2C-652A-7A9E-943967C353B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4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C703D-426B-56D5-7444-297B1D57A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249817E-A80E-5A5D-7B68-0611A70EEDC1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BECCB02-064E-F548-348C-5EE81F41E7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43D607C-E4F4-C537-3385-5F96015864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96402C1B-0334-3D44-1DD4-3DB1C2982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BC7179E6-A9DC-3B72-45B7-02877A4E57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7DCD99D-0882-B70F-E43A-0699C31EB2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D92A5F2-6FB6-3D65-6A1B-E49C98D4A210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9C9B98-009A-4F52-0CC9-DCF48311AA70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了解服饰图案的分类方法。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能够分类收集服饰图案。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）培养图案的整理归纳能力和总结能力。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）通过传统图案的收集提升民族自信。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1D2C654B-51B3-265D-1F5E-832DED046CF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818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4EFAB-9473-68B1-DAA7-B5520D8BE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087E1E5-92EB-0033-77C9-2CF4A09B76C9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C606BDC-0FAA-30A3-6E5A-B824E03C1C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4218BC3E-F2F9-85B9-2672-4AE8A43D5E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A4A50EBF-12AD-79E5-7B4C-287DFA002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B67AFA3-BDC5-C46A-5E65-493B66B2D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505AC8E-DEE1-AD30-E6D2-1BB809219A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13D52DD-B5DE-3351-F394-E0280B480838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A81890-AE0E-E6BD-DC59-EA89DF506EF9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掌握各部位图案的运用特点，准确利用图案修饰身形。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从服饰图案的空间形态分类。</a:t>
            </a: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BDA5B760-04D7-751E-C714-642845A61EF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25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94AE6-BA66-0134-D783-C0FBE6C09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1E2CB51-30E4-3C02-5A40-1FCE7284300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691629A5-88AB-BFBA-6EDA-581789482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E39F3D77-A2CF-D21A-6A43-E02DC664DE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B801543E-9170-A58D-42CF-C3566F61A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91009F8-D259-EDD8-5D2E-3B509DCD2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E9305DDB-FEA7-C17D-E1FE-4023F005A6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C8D0833-466F-D177-F620-DEF5471708B3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E67415-F525-DE0C-01F8-29B87C9DC30B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从服饰图案的空间形态分类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从服饰图案的空间形态分类，可分为平面图案和立体图案。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5077D30-2A13-EF29-36AA-BF13A778C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434" y="2736015"/>
            <a:ext cx="4931131" cy="331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19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E9999-3FDA-0BD5-978B-875F641B3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64DA3BB-D165-E437-4D9E-2438A028777D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480FEC74-8E3F-B794-B879-6D1C77C912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E0E11565-9B8F-0661-0B6A-502B018A83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7B0FC311-2238-A602-68B2-22A82C211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DFE2FEB1-A071-A7DF-2A72-9672FD9C1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9533A581-1E75-B872-2009-7962791C30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C167212-B973-CBB9-4BBD-1D5428B5A5C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11C015-B452-7A44-18E0-DF0DEA084AE9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从服饰图案的构成形式分类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）点状服饰图案。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）线状服饰图案。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）面状服饰图案。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C9DD2CB-9F62-C68F-169F-77DA9B3AE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018" y="3270426"/>
            <a:ext cx="1722283" cy="273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17A4C8A2-364B-69F6-83C1-635B34A83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873" y="3270426"/>
            <a:ext cx="3545035" cy="273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AAD79E6-D1EC-CA0A-8308-90918E22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480" y="3270426"/>
            <a:ext cx="3545035" cy="274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028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DC772-D247-5649-D893-3DF02E31D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460D894-836F-04BF-DF77-5AA5C4E12C8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357E207-AEB6-C8BD-2A7E-C9E85D6410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21E20733-7FCB-749E-C8B5-296F1B2F87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90DC28CE-E706-D328-D0B2-0B523366A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9B367E81-7AB6-8988-D1D6-60B4261BC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3E11D794-A0B2-7964-ADD5-DD08AA9FF4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36AC2AB-782F-58B0-5998-16D46E4F9CD1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A2D411-02F0-A78A-9543-68CB3C9803A8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从服饰图案的装饰部位分类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从服饰图案的装饰部位分类，可分为领部图案、背部图案、前襟图案、下摆图案、底边图案、满花装饰等。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544DA5F-EC6C-FB1E-F80B-A2D4E5729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552" y="2776506"/>
            <a:ext cx="2550077" cy="315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C5806B7-7ECF-072B-4E76-134A11AE8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370" y="2729447"/>
            <a:ext cx="4647070" cy="322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91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C904C-5088-5773-6AB5-43BC19BC6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D2399C6-0501-EF6A-892C-900AD7849B0A}"/>
              </a:ext>
            </a:extLst>
          </p:cNvPr>
          <p:cNvSpPr/>
          <p:nvPr/>
        </p:nvSpPr>
        <p:spPr bwMode="auto">
          <a:xfrm>
            <a:off x="742583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297DE845-7EE2-FFC2-EDA5-1253E904E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8645361F-F770-C94D-362F-CF13E1B66E6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553F354C-6748-374E-F4CC-14F889624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8E30675E-532C-C691-E695-85E220FD8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FC44CC5-621D-791A-5962-796D1B890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D10C420-5D40-E610-11A8-D599085390E9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7E90D0-4D30-1B95-7561-C9DD87B445EE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从服饰图案的装饰对象分类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从服饰图案的装饰对象分类，可分为羊毛衫图案、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恤衫图案、旗袍图案等；或按着装者的类型可分为男装图案、女装图案、童装图案等。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59E0DF6-B77D-8E8A-3DB4-563EDD6E1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771" y="2737431"/>
            <a:ext cx="2236787" cy="325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5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D2A8F-0F06-0FDA-7227-97FF2D18D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4A6A12D-577D-85C9-D936-D9F3F50BFAF2}"/>
              </a:ext>
            </a:extLst>
          </p:cNvPr>
          <p:cNvSpPr/>
          <p:nvPr/>
        </p:nvSpPr>
        <p:spPr bwMode="auto">
          <a:xfrm>
            <a:off x="742583" y="49276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B745ECA4-5804-D5C4-D5A0-02FA5332D3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59FBBBF1-8C6D-05DB-8D97-7562A313DF0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800EDC21-75AF-87AC-421D-59329BECE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29E1DE42-65BE-06E3-580F-97FBB1117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948A14A-DE43-81B8-917B-CFEEA86317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BCD1581-35AB-511D-1029-BB901589ECFF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206106-4A4D-610B-707B-C5A1A6CB42FF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从服饰图案的工艺制作分类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从服饰图案的工艺制作分类，可分为印染服饰图案、编织服饰图案、拼贴服饰图案、串珠服饰图案、刺绣服饰图案、手绘服饰图案等。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45A1337-FD96-8146-230C-1BC155DBA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495" y="2736015"/>
            <a:ext cx="3338493" cy="334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309155F2-12B3-2162-3BD8-E47E9AC8B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175" y="2729447"/>
            <a:ext cx="2658612" cy="334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99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/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/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课程性质及定位理解</a:t>
            </a:r>
          </a:p>
        </p:txBody>
      </p:sp>
      <p:pic>
        <p:nvPicPr>
          <p:cNvPr id="6" name="图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掌握该课程的课程性质；掌握该课程在人才培养中的定位；理解该课程与已学习的前序课程、平行课程的知识、能力的衔接和融通关系，以及对后续课程的支撑与融通关系。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）掌握课程的性质。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）掌握课程在人才培养中的定位。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）掌握该课程与前序课程的衔接和融通关系。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）掌握该课程与平行课程的衔接和融通关系。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90DBF-E4A5-DA61-B2AF-620ECDB7C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2BB7DF5-C48C-7F58-CB49-064224453231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5DCEBEE-7F4A-2C5C-004D-A0E9CEE5EF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0D18F796-27D8-EFB8-28B4-8D95DFAA3D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FD14CA3F-8EF2-FD0A-AC91-5C6E22581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67F0B716-662F-318A-B3DD-8A85E4B03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服饰图案的分类识别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BC09352A-F3D6-9C1A-7EE3-A486E1BBBF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9A04FA6-063A-2D90-44AA-E57172BE482B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31FE05-7D87-8BDB-B216-B1EA670F21B7}"/>
              </a:ext>
            </a:extLst>
          </p:cNvPr>
          <p:cNvSpPr txBox="1"/>
          <p:nvPr/>
        </p:nvSpPr>
        <p:spPr>
          <a:xfrm>
            <a:off x="908828" y="1268394"/>
            <a:ext cx="10309449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服饰图案的分类方法有哪些？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你了解过哪些服饰图案的分类方法？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你是否能够准确地运用分类后的服饰图案？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</p:txBody>
      </p:sp>
    </p:spTree>
    <p:extLst>
      <p:ext uri="{BB962C8B-B14F-4D97-AF65-F5344CB8AC3E}">
        <p14:creationId xmlns:p14="http://schemas.microsoft.com/office/powerpoint/2010/main" val="73563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962025" y="1016000"/>
            <a:ext cx="10287000" cy="56292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pic>
        <p:nvPicPr>
          <p:cNvPr id="118787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803275"/>
            <a:ext cx="5600700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3877317" y="2726075"/>
            <a:ext cx="385056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 eaLnBrk="1" hangingPunct="1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3E6A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cxnSp>
        <p:nvCxnSpPr>
          <p:cNvPr id="13" name="直接连接符 6"/>
          <p:cNvCxnSpPr/>
          <p:nvPr/>
        </p:nvCxnSpPr>
        <p:spPr bwMode="auto">
          <a:xfrm>
            <a:off x="2219325" y="4144963"/>
            <a:ext cx="6816725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75" y="3741738"/>
            <a:ext cx="25193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1717675"/>
            <a:ext cx="13843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E2946-F927-68B2-095F-01BCA7B13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6FB3D6A-76D3-7E7D-730D-982F044F6BB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189B5573-42B2-1F98-EA0D-7F37306F8E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F4F5A430-C47B-FCD6-ECD0-F9C7C34ED1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9A350425-FE34-AC51-99F2-74822015F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56A0135-CBD5-A1CD-7561-9411253C3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课程性质及定位理解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BF1DD4E-5745-70CC-CFBD-F654670165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6164150-4473-F27B-C26E-DABA9DAEE43E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E681CD-72D6-C48A-56BA-2A1776BE98E0}"/>
              </a:ext>
            </a:extLst>
          </p:cNvPr>
          <p:cNvSpPr txBox="1"/>
          <p:nvPr/>
        </p:nvSpPr>
        <p:spPr>
          <a:xfrm>
            <a:off x="908828" y="1268394"/>
            <a:ext cx="10309449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）能够通过信息技术手段查阅相关专业资料。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）具备辨别专业设计作品的审美能力。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）能够将该课程所学知识与前序课程、平行课程衔接贯通。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）能够将该课程所学知识与后续课程融通。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）培养勤于思考、分析问题的意识。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）培养逻辑思维能力。</a:t>
            </a:r>
          </a:p>
        </p:txBody>
      </p:sp>
    </p:spTree>
    <p:extLst>
      <p:ext uri="{BB962C8B-B14F-4D97-AF65-F5344CB8AC3E}">
        <p14:creationId xmlns:p14="http://schemas.microsoft.com/office/powerpoint/2010/main" val="252741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49DF0-1E77-5B63-19D6-67D814FE5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BDAD97B-F7D4-C61F-AB5D-30B4BE5583A6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AC6AEC2E-9FEA-FD0D-A6DC-FBC0844D8D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3C21E99F-7957-F60A-6E96-D4BBAC1B30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1B3ABDF6-C6BE-60E8-F985-6C32877DC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1EA71EF4-9FDA-BB38-B780-8D8D40EA3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课程性质及定位理解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81463495-22B8-385D-3C05-6D5CCB21D1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F1690F8-814B-6BF2-A4B6-58FD727DCB77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468AA4-3E51-F5C7-3746-47D9EC34F460}"/>
              </a:ext>
            </a:extLst>
          </p:cNvPr>
          <p:cNvSpPr txBox="1"/>
          <p:nvPr/>
        </p:nvSpPr>
        <p:spPr>
          <a:xfrm>
            <a:off x="908828" y="1268394"/>
            <a:ext cx="1030944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重点难点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）重点：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课程性质认识；理解该课程与其他课程的衔接和融通关系。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）难点：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理解该课程在人才培养中的定位；理解该课程在后续课程中的应用。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>
            <a:extLst>
              <a:ext uri="{FF2B5EF4-FFF2-40B4-BE49-F238E27FC236}">
                <a16:creationId xmlns:a16="http://schemas.microsoft.com/office/drawing/2014/main" id="{5D3FC229-E190-12FF-CE50-009ABBD6CB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838" y="2238010"/>
            <a:ext cx="4273550" cy="461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95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B4E3D-0550-4FEE-4A02-8920C9D16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CD96537-0F7C-B445-08BA-DA662A35C0DF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5B7094D4-F9B7-2A00-39B7-C644187969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A10260DF-0C4E-7876-B22E-0A27B6FC3C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D5C1C641-2F91-1D56-1A42-E131443C1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4E272316-208D-6896-C1FD-36E4C8FB5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课程性质及定位理解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7D2F1FFF-5BA3-0B94-1580-5C20CB80BE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4C5EE5C-B1C3-8319-EDD2-E4320137F814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5E751E-CFD7-411A-DB20-FAB934E8D0F9}"/>
              </a:ext>
            </a:extLst>
          </p:cNvPr>
          <p:cNvSpPr txBox="1"/>
          <p:nvPr/>
        </p:nvSpPr>
        <p:spPr>
          <a:xfrm>
            <a:off x="908828" y="1268394"/>
            <a:ext cx="10309449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相关知识链接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“服饰图案与应用”是服饰设计类专业的一门基础课程，重在培养学生对服饰图案的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认知、审美、设计及应用能力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。该课程与其他课程之间衔接紧密，是所有服装类专业必修的一门基础性课程，为以后的专业学习打下坚实的基础。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7488F3C-543B-69DC-FF59-84A4663A8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54" y="3238170"/>
            <a:ext cx="185896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8E9F535-DAD3-9B73-103B-A055CCFCC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982" y="3238170"/>
            <a:ext cx="18653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818E2F1-F9B0-AA04-EDE6-ACD5B8ABA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259" y="3264164"/>
            <a:ext cx="3665687" cy="274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24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F831D-DD78-9C1B-CCD6-9FFC6FA22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8143E92-4E76-A2EC-9DDD-B72F6C79D63E}"/>
              </a:ext>
            </a:extLst>
          </p:cNvPr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66">
            <a:extLst>
              <a:ext uri="{FF2B5EF4-FFF2-40B4-BE49-F238E27FC236}">
                <a16:creationId xmlns:a16="http://schemas.microsoft.com/office/drawing/2014/main" id="{2F0AB439-C6D3-3A62-FD67-0293AB6579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3" y="-275426"/>
            <a:ext cx="1420998" cy="15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67">
            <a:extLst>
              <a:ext uri="{FF2B5EF4-FFF2-40B4-BE49-F238E27FC236}">
                <a16:creationId xmlns:a16="http://schemas.microsoft.com/office/drawing/2014/main" id="{6F446946-D6E8-18EF-79C2-64DACB7F3D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1230294"/>
            <a:ext cx="11123613" cy="0"/>
          </a:xfrm>
          <a:prstGeom prst="line">
            <a:avLst/>
          </a:prstGeom>
          <a:noFill/>
          <a:ln w="9525" algn="ctr">
            <a:solidFill>
              <a:srgbClr val="3E6A81"/>
            </a:solidFill>
            <a:round/>
          </a:ln>
        </p:spPr>
      </p:cxnSp>
      <p:sp>
        <p:nvSpPr>
          <p:cNvPr id="4" name="矩形 68">
            <a:extLst>
              <a:ext uri="{FF2B5EF4-FFF2-40B4-BE49-F238E27FC236}">
                <a16:creationId xmlns:a16="http://schemas.microsoft.com/office/drawing/2014/main" id="{64F99886-1CA9-350A-9183-0979BA18C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368" y="410142"/>
            <a:ext cx="9704703" cy="632651"/>
          </a:xfrm>
          <a:prstGeom prst="rect">
            <a:avLst/>
          </a:prstGeom>
          <a:solidFill>
            <a:srgbClr val="3E6A8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3294CD8E-EF39-02A6-DC8D-C093C6D69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1494" y="492760"/>
            <a:ext cx="69804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课程性质及定位理解</a:t>
            </a:r>
          </a:p>
        </p:txBody>
      </p:sp>
      <p:pic>
        <p:nvPicPr>
          <p:cNvPr id="6" name="图片 72">
            <a:extLst>
              <a:ext uri="{FF2B5EF4-FFF2-40B4-BE49-F238E27FC236}">
                <a16:creationId xmlns:a16="http://schemas.microsoft.com/office/drawing/2014/main" id="{D58A82CC-ED15-CB87-6C03-65FAB3C782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4802" y="13888"/>
            <a:ext cx="925198" cy="99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0E9E0D6-3F47-D4FF-EA4A-0A824CC3636A}"/>
              </a:ext>
            </a:extLst>
          </p:cNvPr>
          <p:cNvSpPr txBox="1"/>
          <p:nvPr/>
        </p:nvSpPr>
        <p:spPr>
          <a:xfrm>
            <a:off x="908828" y="4636333"/>
            <a:ext cx="774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92E1D0-C0BA-EBA5-CFBF-3585F8B28D48}"/>
              </a:ext>
            </a:extLst>
          </p:cNvPr>
          <p:cNvSpPr txBox="1"/>
          <p:nvPr/>
        </p:nvSpPr>
        <p:spPr>
          <a:xfrm>
            <a:off x="908828" y="1268394"/>
            <a:ext cx="10309449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任务开展</a:t>
            </a:r>
            <a:endParaRPr lang="zh-CN" altLang="en-US" sz="2000" b="1" i="0" u="none" strike="noStrike" baseline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自主探究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谈谈你对“服饰图案与应用”课程的认识。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前序相关课程有哪些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分别阐述它们与该课程的衔接和融通关系。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你了解哪些相关的平行课程？它们与该课程的关联性是什么？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你是否了解该课程相关的后续课程？该课程对后续课程有哪些支撑作用？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学好该课程对以后的工作有什么支撑作用？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任务评价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200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0256" y="495300"/>
            <a:ext cx="10671488" cy="58604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 defTabSz="912495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96258" name="组合 42"/>
          <p:cNvGrpSpPr/>
          <p:nvPr/>
        </p:nvGrpSpPr>
        <p:grpSpPr bwMode="auto">
          <a:xfrm>
            <a:off x="420688" y="-242462"/>
            <a:ext cx="2408973" cy="2203501"/>
            <a:chOff x="420688" y="71543"/>
            <a:chExt cx="2408973" cy="2203620"/>
          </a:xfrm>
        </p:grpSpPr>
        <p:pic>
          <p:nvPicPr>
            <p:cNvPr id="96274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88" y="71543"/>
              <a:ext cx="2038350" cy="22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75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04463" y="287526"/>
              <a:ext cx="925198" cy="99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矩形 23"/>
          <p:cNvSpPr/>
          <p:nvPr/>
        </p:nvSpPr>
        <p:spPr>
          <a:xfrm>
            <a:off x="760256" y="1734484"/>
            <a:ext cx="10056813" cy="2203501"/>
          </a:xfrm>
          <a:prstGeom prst="rect">
            <a:avLst/>
          </a:prstGeom>
          <a:solidFill>
            <a:srgbClr val="3E6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96269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4" y="2008038"/>
            <a:ext cx="25050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1"/>
          <p:cNvSpPr txBox="1">
            <a:spLocks noChangeArrowheads="1"/>
          </p:cNvSpPr>
          <p:nvPr/>
        </p:nvSpPr>
        <p:spPr bwMode="auto">
          <a:xfrm>
            <a:off x="2319753" y="2203498"/>
            <a:ext cx="7365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图案基础认知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2ZmOTRhNWViOTkzMGEzNThjYzAwNjA3ZWQyOWQ4NT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7|0.8|1|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1.2|0.9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2230</Words>
  <Application>Microsoft Office PowerPoint</Application>
  <PresentationFormat>宽屏</PresentationFormat>
  <Paragraphs>286</Paragraphs>
  <Slides>41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FZCSK--GBK1-0</vt:lpstr>
      <vt:lpstr>等线</vt:lpstr>
      <vt:lpstr>方正稚艺_GBK</vt:lpstr>
      <vt:lpstr>黑体</vt:lpstr>
      <vt:lpstr>微软雅黑</vt:lpstr>
      <vt:lpstr>Arial</vt:lpstr>
      <vt:lpstr>Calibri</vt:lpstr>
      <vt:lpstr>Calibri Light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雨宁 仇</dc:creator>
  <cp:lastModifiedBy>fc z</cp:lastModifiedBy>
  <cp:revision>40</cp:revision>
  <dcterms:created xsi:type="dcterms:W3CDTF">2023-11-05T06:36:00Z</dcterms:created>
  <dcterms:modified xsi:type="dcterms:W3CDTF">2025-07-06T12:15:57Z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E77A7CDC3D6F48479E9DAAE7B8AC3A57_13</vt:lpwstr>
  </property>
  <property fmtid="{D5CDD505-2E9C-101B-9397-08002B2CF9AE}" pid="3" name="KSOProductBuildVer">
    <vt:lpwstr>2052-12.1.0.18240</vt:lpwstr>
  </property>
</Properties>
</file>